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0"/>
  </p:notesMasterIdLst>
  <p:handoutMasterIdLst>
    <p:handoutMasterId r:id="rId21"/>
  </p:handoutMasterIdLst>
  <p:sldIdLst>
    <p:sldId id="256" r:id="rId2"/>
    <p:sldId id="281" r:id="rId3"/>
    <p:sldId id="264" r:id="rId4"/>
    <p:sldId id="282" r:id="rId5"/>
    <p:sldId id="291" r:id="rId6"/>
    <p:sldId id="289" r:id="rId7"/>
    <p:sldId id="292" r:id="rId8"/>
    <p:sldId id="271" r:id="rId9"/>
    <p:sldId id="277" r:id="rId10"/>
    <p:sldId id="288" r:id="rId11"/>
    <p:sldId id="278" r:id="rId12"/>
    <p:sldId id="279" r:id="rId13"/>
    <p:sldId id="285" r:id="rId14"/>
    <p:sldId id="280" r:id="rId15"/>
    <p:sldId id="283" r:id="rId16"/>
    <p:sldId id="284" r:id="rId17"/>
    <p:sldId id="287" r:id="rId18"/>
    <p:sldId id="290"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6270" autoAdjust="0"/>
  </p:normalViewPr>
  <p:slideViewPr>
    <p:cSldViewPr snapToGrid="0">
      <p:cViewPr varScale="1">
        <p:scale>
          <a:sx n="93" d="100"/>
          <a:sy n="93" d="100"/>
        </p:scale>
        <p:origin x="90" y="558"/>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07F1488-0255-4765-A23E-F3C6DFC126BD}" type="datetimeFigureOut">
              <a:rPr lang="en-US" smtClean="0"/>
              <a:t>5/1/2020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B5DF12-0106-49AB-BEBA-8859A4BB90AE}" type="slidenum">
              <a:rPr lang="en-US" smtClean="0"/>
              <a:t>‹#›</a:t>
            </a:fld>
            <a:endParaRPr lang="en-US"/>
          </a:p>
        </p:txBody>
      </p:sp>
    </p:spTree>
    <p:extLst>
      <p:ext uri="{BB962C8B-B14F-4D97-AF65-F5344CB8AC3E}">
        <p14:creationId xmlns:p14="http://schemas.microsoft.com/office/powerpoint/2010/main" val="2330353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D64CCA-D5C8-4F90-801B-9B8A65792976}" type="datetimeFigureOut">
              <a:rPr lang="en-US" smtClean="0"/>
              <a:t>5/1/2020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9BEE49-9620-4553-91FC-5568898D2392}" type="slidenum">
              <a:rPr lang="en-US" smtClean="0"/>
              <a:t>‹#›</a:t>
            </a:fld>
            <a:endParaRPr lang="en-US"/>
          </a:p>
        </p:txBody>
      </p:sp>
    </p:spTree>
    <p:extLst>
      <p:ext uri="{BB962C8B-B14F-4D97-AF65-F5344CB8AC3E}">
        <p14:creationId xmlns:p14="http://schemas.microsoft.com/office/powerpoint/2010/main" val="249067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Important to note: For the first few years after a female starts her period, it may not come regularly. This is normal at first. By about 2-3 years after her first period, a females periods should be coming around once every 4-5 weeks.   Just because a female has an irregular cycle does not mean she cannot</a:t>
            </a:r>
            <a:r>
              <a:rPr lang="en-US" sz="1200" kern="1200" baseline="0" dirty="0" smtClean="0">
                <a:solidFill>
                  <a:schemeClr val="tx1"/>
                </a:solidFill>
                <a:effectLst/>
                <a:latin typeface="+mn-lt"/>
                <a:ea typeface="+mn-ea"/>
                <a:cs typeface="+mn-cs"/>
              </a:rPr>
              <a:t> get pregnant.  Contraception for both partners should always be used when engaging in any </a:t>
            </a:r>
            <a:r>
              <a:rPr lang="en-US" sz="1200" kern="1200" baseline="0" smtClean="0">
                <a:solidFill>
                  <a:schemeClr val="tx1"/>
                </a:solidFill>
                <a:effectLst/>
                <a:latin typeface="+mn-lt"/>
                <a:ea typeface="+mn-ea"/>
                <a:cs typeface="+mn-cs"/>
              </a:rPr>
              <a:t>sexual activity.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9BEE49-9620-4553-91FC-5568898D2392}" type="slidenum">
              <a:rPr lang="en-US" smtClean="0"/>
              <a:t>8</a:t>
            </a:fld>
            <a:endParaRPr lang="en-US"/>
          </a:p>
        </p:txBody>
      </p:sp>
    </p:spTree>
    <p:extLst>
      <p:ext uri="{BB962C8B-B14F-4D97-AF65-F5344CB8AC3E}">
        <p14:creationId xmlns:p14="http://schemas.microsoft.com/office/powerpoint/2010/main" val="79304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BEE49-9620-4553-91FC-5568898D2392}" type="slidenum">
              <a:rPr lang="en-US" smtClean="0"/>
              <a:t>15</a:t>
            </a:fld>
            <a:endParaRPr lang="en-US"/>
          </a:p>
        </p:txBody>
      </p:sp>
    </p:spTree>
    <p:extLst>
      <p:ext uri="{BB962C8B-B14F-4D97-AF65-F5344CB8AC3E}">
        <p14:creationId xmlns:p14="http://schemas.microsoft.com/office/powerpoint/2010/main" val="117321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smtClean="0"/>
              <a:t>is consent</a:t>
            </a:r>
            <a:endParaRPr lang="en-US"/>
          </a:p>
        </p:txBody>
      </p:sp>
      <p:sp>
        <p:nvSpPr>
          <p:cNvPr id="4" name="Slide Number Placeholder 3"/>
          <p:cNvSpPr>
            <a:spLocks noGrp="1"/>
          </p:cNvSpPr>
          <p:nvPr>
            <p:ph type="sldNum" sz="quarter" idx="10"/>
          </p:nvPr>
        </p:nvSpPr>
        <p:spPr/>
        <p:txBody>
          <a:bodyPr/>
          <a:lstStyle/>
          <a:p>
            <a:fld id="{0D9BEE49-9620-4553-91FC-5568898D2392}" type="slidenum">
              <a:rPr lang="en-US" smtClean="0"/>
              <a:t>17</a:t>
            </a:fld>
            <a:endParaRPr lang="en-US"/>
          </a:p>
        </p:txBody>
      </p:sp>
    </p:spTree>
    <p:extLst>
      <p:ext uri="{BB962C8B-B14F-4D97-AF65-F5344CB8AC3E}">
        <p14:creationId xmlns:p14="http://schemas.microsoft.com/office/powerpoint/2010/main" val="258210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A90950-C8A4-4574-AEA9-1F7840A67699}"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C3DE2-6C1A-46AD-8519-2AC21181D5E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54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A90950-C8A4-4574-AEA9-1F7840A67699}"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408815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A90950-C8A4-4574-AEA9-1F7840A67699}"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19216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90950-C8A4-4574-AEA9-1F7840A67699}"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144577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A90950-C8A4-4574-AEA9-1F7840A67699}"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115847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A90950-C8A4-4574-AEA9-1F7840A67699}"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C3DE2-6C1A-46AD-8519-2AC21181D5E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88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A90950-C8A4-4574-AEA9-1F7840A67699}"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203179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A90950-C8A4-4574-AEA9-1F7840A67699}"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90276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A90950-C8A4-4574-AEA9-1F7840A67699}"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203805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A90950-C8A4-4574-AEA9-1F7840A67699}" type="datetimeFigureOut">
              <a:rPr lang="en-US" smtClean="0"/>
              <a:t>5/1/2020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95100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A90950-C8A4-4574-AEA9-1F7840A67699}" type="datetimeFigureOut">
              <a:rPr lang="en-US" smtClean="0"/>
              <a:t>5/1/2020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DC3DE2-6C1A-46AD-8519-2AC21181D5E1}" type="slidenum">
              <a:rPr lang="en-US" smtClean="0"/>
              <a:t>‹#›</a:t>
            </a:fld>
            <a:endParaRPr lang="en-US"/>
          </a:p>
        </p:txBody>
      </p:sp>
    </p:spTree>
    <p:extLst>
      <p:ext uri="{BB962C8B-B14F-4D97-AF65-F5344CB8AC3E}">
        <p14:creationId xmlns:p14="http://schemas.microsoft.com/office/powerpoint/2010/main" val="33421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A90950-C8A4-4574-AEA9-1F7840A67699}"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C3DE2-6C1A-46AD-8519-2AC21181D5E1}" type="slidenum">
              <a:rPr lang="en-US" smtClean="0"/>
              <a:t>‹#›</a:t>
            </a:fld>
            <a:endParaRPr lang="en-US"/>
          </a:p>
        </p:txBody>
      </p:sp>
    </p:spTree>
    <p:extLst>
      <p:ext uri="{BB962C8B-B14F-4D97-AF65-F5344CB8AC3E}">
        <p14:creationId xmlns:p14="http://schemas.microsoft.com/office/powerpoint/2010/main" val="143044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A90950-C8A4-4574-AEA9-1F7840A67699}" type="datetimeFigureOut">
              <a:rPr lang="en-US" smtClean="0"/>
              <a:t>5/1/2020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DC3DE2-6C1A-46AD-8519-2AC21181D5E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23392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65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24DR9GfYNc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lannedparenthood.org/learn/birth-control/cond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lannedparenthood.org/learn/stds-hiv-safer-se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G2ciOhidK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j9QgcCK6FK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OejdOS4Iqe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Reproductive System and Health</a:t>
            </a:r>
            <a:endParaRPr lang="en-US" dirty="0"/>
          </a:p>
        </p:txBody>
      </p:sp>
      <p:sp>
        <p:nvSpPr>
          <p:cNvPr id="3" name="Subtitle 2"/>
          <p:cNvSpPr>
            <a:spLocks noGrp="1"/>
          </p:cNvSpPr>
          <p:nvPr>
            <p:ph type="subTitle" idx="1"/>
          </p:nvPr>
        </p:nvSpPr>
        <p:spPr/>
        <p:txBody>
          <a:bodyPr/>
          <a:lstStyle/>
          <a:p>
            <a:r>
              <a:rPr lang="en-US"/>
              <a:t>Sexuality, Health and Responsibility Education- 8</a:t>
            </a:r>
            <a:r>
              <a:rPr lang="en-US" baseline="30000"/>
              <a:t>th</a:t>
            </a:r>
            <a:r>
              <a:rPr lang="en-US"/>
              <a:t> Grade</a:t>
            </a:r>
          </a:p>
          <a:p>
            <a:endParaRPr lang="en-US"/>
          </a:p>
        </p:txBody>
      </p:sp>
    </p:spTree>
    <p:extLst>
      <p:ext uri="{BB962C8B-B14F-4D97-AF65-F5344CB8AC3E}">
        <p14:creationId xmlns:p14="http://schemas.microsoft.com/office/powerpoint/2010/main" val="1210765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WCSD Definition of Abstinence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2800" b="1" i="1" dirty="0" smtClean="0"/>
              <a:t>Sexual </a:t>
            </a:r>
            <a:r>
              <a:rPr lang="en-US" sz="2800" b="1" i="1" dirty="0"/>
              <a:t>abstinence </a:t>
            </a:r>
            <a:r>
              <a:rPr lang="en-US" sz="2800" i="1" dirty="0"/>
              <a:t>is defined as refraining from all forms of sexual activity and genital contact such as vaginal, oral and anal sex. </a:t>
            </a:r>
            <a:endParaRPr lang="en-US" sz="2800" dirty="0"/>
          </a:p>
          <a:p>
            <a:pPr lvl="0">
              <a:buFont typeface="Wingdings" panose="05000000000000000000" pitchFamily="2" charset="2"/>
              <a:buChar char="§"/>
            </a:pPr>
            <a:r>
              <a:rPr lang="en-US" sz="2800" i="1" dirty="0"/>
              <a:t>An abstinent person is someone who has either never had sex or someone who's had sex but who has decided not to continue having sex for a period of time. </a:t>
            </a:r>
            <a:endParaRPr lang="en-US" sz="2800" dirty="0"/>
          </a:p>
          <a:p>
            <a:pPr lvl="0">
              <a:buFont typeface="Wingdings" panose="05000000000000000000" pitchFamily="2" charset="2"/>
              <a:buChar char="§"/>
            </a:pPr>
            <a:r>
              <a:rPr lang="en-US" sz="2800" i="1" dirty="0"/>
              <a:t>Abstinence is the only 100% effective way to prevent HIV, other sexually transmitted diseases or infections and pregnancy. </a:t>
            </a:r>
            <a:endParaRPr lang="en-US" sz="2800" dirty="0"/>
          </a:p>
          <a:p>
            <a:pPr lvl="1"/>
            <a:r>
              <a:rPr lang="en-US" sz="2800" dirty="0"/>
              <a:t>SEX – when a person’s genitals touch another person’s genitals, mouth or anus.</a:t>
            </a:r>
          </a:p>
          <a:p>
            <a:endParaRPr lang="en-US" sz="2800" dirty="0"/>
          </a:p>
        </p:txBody>
      </p:sp>
    </p:spTree>
    <p:extLst>
      <p:ext uri="{BB962C8B-B14F-4D97-AF65-F5344CB8AC3E}">
        <p14:creationId xmlns:p14="http://schemas.microsoft.com/office/powerpoint/2010/main" val="3054104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5724"/>
          </a:xfrm>
        </p:spPr>
        <p:txBody>
          <a:bodyPr/>
          <a:lstStyle/>
          <a:p>
            <a:pPr algn="ctr"/>
            <a:r>
              <a:rPr lang="en-US" b="1" dirty="0" smtClean="0"/>
              <a:t>Early Pregnancy Symptoms</a:t>
            </a:r>
            <a:endParaRPr lang="en-US" b="1" dirty="0"/>
          </a:p>
        </p:txBody>
      </p:sp>
      <p:sp>
        <p:nvSpPr>
          <p:cNvPr id="3" name="Content Placeholder 2"/>
          <p:cNvSpPr>
            <a:spLocks noGrp="1"/>
          </p:cNvSpPr>
          <p:nvPr>
            <p:ph idx="1"/>
          </p:nvPr>
        </p:nvSpPr>
        <p:spPr/>
        <p:txBody>
          <a:bodyPr>
            <a:noAutofit/>
          </a:bodyPr>
          <a:lstStyle/>
          <a:p>
            <a:pPr lvl="0"/>
            <a:r>
              <a:rPr lang="en-US" sz="3600" dirty="0"/>
              <a:t>Missed period</a:t>
            </a:r>
          </a:p>
          <a:p>
            <a:pPr lvl="0"/>
            <a:r>
              <a:rPr lang="en-US" sz="3600" dirty="0"/>
              <a:t>Swollen or tender breasts</a:t>
            </a:r>
          </a:p>
          <a:p>
            <a:pPr lvl="0"/>
            <a:r>
              <a:rPr lang="en-US" sz="3600" dirty="0"/>
              <a:t>Nausea and/or vomiting</a:t>
            </a:r>
          </a:p>
          <a:p>
            <a:pPr lvl="0"/>
            <a:r>
              <a:rPr lang="en-US" sz="3600" dirty="0"/>
              <a:t>Feeling tired</a:t>
            </a:r>
          </a:p>
          <a:p>
            <a:pPr lvl="0"/>
            <a:r>
              <a:rPr lang="en-US" sz="3600" dirty="0"/>
              <a:t>Bloating</a:t>
            </a:r>
          </a:p>
          <a:p>
            <a:pPr lvl="0"/>
            <a:r>
              <a:rPr lang="en-US" sz="3600" dirty="0"/>
              <a:t>Constipation</a:t>
            </a:r>
          </a:p>
          <a:p>
            <a:pPr lvl="0"/>
            <a:r>
              <a:rPr lang="en-US" sz="3600" dirty="0"/>
              <a:t>Peeing more often than usual</a:t>
            </a:r>
          </a:p>
          <a:p>
            <a:endParaRPr lang="en-US" sz="3600" dirty="0"/>
          </a:p>
        </p:txBody>
      </p:sp>
    </p:spTree>
    <p:extLst>
      <p:ext uri="{BB962C8B-B14F-4D97-AF65-F5344CB8AC3E}">
        <p14:creationId xmlns:p14="http://schemas.microsoft.com/office/powerpoint/2010/main" val="369399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27" y="286603"/>
            <a:ext cx="10806546" cy="1450757"/>
          </a:xfrm>
        </p:spPr>
        <p:txBody>
          <a:bodyPr/>
          <a:lstStyle/>
          <a:p>
            <a:pPr algn="ctr"/>
            <a:r>
              <a:rPr lang="en-US" dirty="0" smtClean="0"/>
              <a:t>How Can I Reduce my Sexual Health Risk?</a:t>
            </a:r>
            <a:endParaRPr lang="en-US" dirty="0"/>
          </a:p>
        </p:txBody>
      </p:sp>
      <p:pic>
        <p:nvPicPr>
          <p:cNvPr id="4" name="Content Placeholder 3" descr="Movie Clapper Board by gnokii">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05745" y="2137208"/>
            <a:ext cx="3349191" cy="3349191"/>
          </a:xfrm>
        </p:spPr>
      </p:pic>
    </p:spTree>
    <p:extLst>
      <p:ext uri="{BB962C8B-B14F-4D97-AF65-F5344CB8AC3E}">
        <p14:creationId xmlns:p14="http://schemas.microsoft.com/office/powerpoint/2010/main" val="4289736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Talk to a trusted adult</a:t>
            </a:r>
            <a:endParaRPr lang="en-US" sz="6000" b="1" dirty="0"/>
          </a:p>
        </p:txBody>
      </p:sp>
      <p:sp>
        <p:nvSpPr>
          <p:cNvPr id="3" name="Content Placeholder 2"/>
          <p:cNvSpPr>
            <a:spLocks noGrp="1"/>
          </p:cNvSpPr>
          <p:nvPr>
            <p:ph idx="1"/>
          </p:nvPr>
        </p:nvSpPr>
        <p:spPr>
          <a:xfrm>
            <a:off x="1097280" y="1737360"/>
            <a:ext cx="10058400" cy="4131734"/>
          </a:xfrm>
        </p:spPr>
        <p:txBody>
          <a:bodyPr>
            <a:noAutofit/>
          </a:bodyPr>
          <a:lstStyle/>
          <a:p>
            <a:pPr>
              <a:buFont typeface="Wingdings" panose="05000000000000000000" pitchFamily="2" charset="2"/>
              <a:buChar char="§"/>
            </a:pPr>
            <a:r>
              <a:rPr lang="en-US" sz="3600" dirty="0"/>
              <a:t>Even if you’re worried that talking to your parents about your body and sexual health will be awkward, it’s a good idea to ask for their help (as long as you feel safe). </a:t>
            </a:r>
            <a:endParaRPr lang="en-US" sz="3600" dirty="0" smtClean="0"/>
          </a:p>
          <a:p>
            <a:pPr>
              <a:buFont typeface="Wingdings" panose="05000000000000000000" pitchFamily="2" charset="2"/>
              <a:buChar char="§"/>
            </a:pPr>
            <a:r>
              <a:rPr lang="en-US" sz="3600" dirty="0" smtClean="0"/>
              <a:t>Your </a:t>
            </a:r>
            <a:r>
              <a:rPr lang="en-US" sz="3600" dirty="0"/>
              <a:t>parents were your age once, and they know what it’s like to be a teenager. </a:t>
            </a:r>
            <a:endParaRPr lang="en-US" sz="3600" dirty="0" smtClean="0"/>
          </a:p>
          <a:p>
            <a:pPr>
              <a:buFont typeface="Wingdings" panose="05000000000000000000" pitchFamily="2" charset="2"/>
              <a:buChar char="§"/>
            </a:pPr>
            <a:r>
              <a:rPr lang="en-US" sz="3600" dirty="0" smtClean="0"/>
              <a:t>They </a:t>
            </a:r>
            <a:r>
              <a:rPr lang="en-US" sz="3600" dirty="0"/>
              <a:t>might even be proud of you for being responsible about your health</a:t>
            </a:r>
          </a:p>
        </p:txBody>
      </p:sp>
    </p:spTree>
    <p:extLst>
      <p:ext uri="{BB962C8B-B14F-4D97-AF65-F5344CB8AC3E}">
        <p14:creationId xmlns:p14="http://schemas.microsoft.com/office/powerpoint/2010/main" val="3924093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2081262"/>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6000" b="1" dirty="0" smtClean="0"/>
              <a:t>Going to see a medical </a:t>
            </a:r>
            <a:br>
              <a:rPr lang="en-US" sz="6000" b="1" dirty="0" smtClean="0"/>
            </a:br>
            <a:r>
              <a:rPr lang="en-US" sz="6000" b="1" dirty="0" smtClean="0"/>
              <a:t>health care provider</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4000" dirty="0"/>
              <a:t>Going to the doctor is an important part of making sure you stay healthy</a:t>
            </a:r>
            <a:r>
              <a:rPr lang="en-US" sz="4000" dirty="0" smtClean="0"/>
              <a:t>.</a:t>
            </a:r>
          </a:p>
          <a:p>
            <a:pPr marL="0" indent="0">
              <a:buNone/>
            </a:pPr>
            <a:endParaRPr lang="en-US" sz="4000" dirty="0" smtClean="0"/>
          </a:p>
          <a:p>
            <a:pPr>
              <a:buFont typeface="Wingdings" panose="05000000000000000000" pitchFamily="2" charset="2"/>
              <a:buChar char="§"/>
            </a:pPr>
            <a:r>
              <a:rPr lang="en-US" sz="4000" dirty="0" smtClean="0"/>
              <a:t>Doctors </a:t>
            </a:r>
            <a:r>
              <a:rPr lang="en-US" sz="4000" dirty="0"/>
              <a:t>can also answer any questions you have about puberty, your body, and sex.</a:t>
            </a:r>
          </a:p>
          <a:p>
            <a:endParaRPr lang="en-US" dirty="0"/>
          </a:p>
        </p:txBody>
      </p:sp>
    </p:spTree>
    <p:extLst>
      <p:ext uri="{BB962C8B-B14F-4D97-AF65-F5344CB8AC3E}">
        <p14:creationId xmlns:p14="http://schemas.microsoft.com/office/powerpoint/2010/main" val="130268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Things to talk about with your doctor</a:t>
            </a:r>
            <a:endParaRPr lang="en-US" sz="5400" b="1"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dirty="0"/>
              <a:t>have had vaginal sex, oral sex, or anal sex</a:t>
            </a:r>
          </a:p>
          <a:p>
            <a:pPr lvl="0">
              <a:buFont typeface="Wingdings" panose="05000000000000000000" pitchFamily="2" charset="2"/>
              <a:buChar char="Ø"/>
            </a:pPr>
            <a:r>
              <a:rPr lang="en-US" dirty="0"/>
              <a:t>have had unprotected sex (sex without a </a:t>
            </a:r>
            <a:r>
              <a:rPr lang="en-US" u="sng" dirty="0">
                <a:hlinkClick r:id="rId3"/>
              </a:rPr>
              <a:t>condom</a:t>
            </a:r>
            <a:r>
              <a:rPr lang="en-US" dirty="0"/>
              <a:t> or dental dam)</a:t>
            </a:r>
          </a:p>
          <a:p>
            <a:pPr lvl="0">
              <a:buFont typeface="Wingdings" panose="05000000000000000000" pitchFamily="2" charset="2"/>
              <a:buChar char="Ø"/>
            </a:pPr>
            <a:r>
              <a:rPr lang="en-US" dirty="0"/>
              <a:t>think you might have an </a:t>
            </a:r>
            <a:r>
              <a:rPr lang="en-US" u="sng" dirty="0">
                <a:hlinkClick r:id="rId4"/>
              </a:rPr>
              <a:t>STD</a:t>
            </a:r>
            <a:endParaRPr lang="en-US" dirty="0"/>
          </a:p>
          <a:p>
            <a:pPr lvl="0">
              <a:buFont typeface="Wingdings" panose="05000000000000000000" pitchFamily="2" charset="2"/>
              <a:buChar char="Ø"/>
            </a:pPr>
            <a:r>
              <a:rPr lang="en-US" dirty="0"/>
              <a:t>feel any pain, itching, or discomfort in your genitals (penis, testicles, vagina, vulva, or anus)</a:t>
            </a:r>
          </a:p>
          <a:p>
            <a:pPr lvl="0">
              <a:buFont typeface="Wingdings" panose="05000000000000000000" pitchFamily="2" charset="2"/>
              <a:buChar char="Ø"/>
            </a:pPr>
            <a:r>
              <a:rPr lang="en-US" dirty="0"/>
              <a:t>have really bad cramps, PMS, or other problems with your periods</a:t>
            </a:r>
          </a:p>
          <a:p>
            <a:pPr lvl="0">
              <a:buFont typeface="Wingdings" panose="05000000000000000000" pitchFamily="2" charset="2"/>
              <a:buChar char="Ø"/>
            </a:pPr>
            <a:r>
              <a:rPr lang="en-US" dirty="0"/>
              <a:t>notice any lumps in your testicles</a:t>
            </a:r>
          </a:p>
          <a:p>
            <a:pPr lvl="0">
              <a:buFont typeface="Wingdings" panose="05000000000000000000" pitchFamily="2" charset="2"/>
              <a:buChar char="Ø"/>
            </a:pPr>
            <a:r>
              <a:rPr lang="en-US" dirty="0"/>
              <a:t>Feel a lump in your breast or vulva</a:t>
            </a:r>
          </a:p>
          <a:p>
            <a:pPr lvl="0">
              <a:buFont typeface="Wingdings" panose="05000000000000000000" pitchFamily="2" charset="2"/>
              <a:buChar char="Ø"/>
            </a:pPr>
            <a:r>
              <a:rPr lang="en-US" dirty="0"/>
              <a:t>think you might be pregnant</a:t>
            </a:r>
          </a:p>
          <a:p>
            <a:pPr lvl="0">
              <a:buFont typeface="Wingdings" panose="05000000000000000000" pitchFamily="2" charset="2"/>
              <a:buChar char="Ø"/>
            </a:pPr>
            <a:r>
              <a:rPr lang="en-US" dirty="0"/>
              <a:t>don’t feel safe in a relationship or at home</a:t>
            </a:r>
          </a:p>
          <a:p>
            <a:endParaRPr lang="en-US" dirty="0"/>
          </a:p>
        </p:txBody>
      </p:sp>
    </p:spTree>
    <p:extLst>
      <p:ext uri="{BB962C8B-B14F-4D97-AF65-F5344CB8AC3E}">
        <p14:creationId xmlns:p14="http://schemas.microsoft.com/office/powerpoint/2010/main" val="3421424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Things to remember…</a:t>
            </a:r>
            <a:endParaRPr lang="en-US" sz="5400" b="1"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sz="3600" dirty="0"/>
              <a:t>Doctors and nurses ask lots of questions so they can figure out if it’s good idea to give you certain tests, help you use birth control, or talk with you about your relationships. </a:t>
            </a:r>
            <a:endParaRPr lang="en-US" sz="3600" dirty="0" smtClean="0"/>
          </a:p>
          <a:p>
            <a:pPr>
              <a:buFont typeface="Courier New" panose="02070309020205020404" pitchFamily="49" charset="0"/>
              <a:buChar char="o"/>
            </a:pPr>
            <a:r>
              <a:rPr lang="en-US" sz="3600" dirty="0" smtClean="0"/>
              <a:t>There’s </a:t>
            </a:r>
            <a:r>
              <a:rPr lang="en-US" sz="3600" dirty="0"/>
              <a:t>no need to be embarrassed about answering those questions </a:t>
            </a:r>
            <a:endParaRPr lang="en-US" sz="3600" dirty="0" smtClean="0"/>
          </a:p>
          <a:p>
            <a:pPr lvl="1">
              <a:buFont typeface="Arial" panose="020B0604020202020204" pitchFamily="34" charset="0"/>
              <a:buChar char="•"/>
            </a:pPr>
            <a:r>
              <a:rPr lang="en-US" sz="3600" dirty="0" smtClean="0"/>
              <a:t>— </a:t>
            </a:r>
            <a:r>
              <a:rPr lang="en-US" sz="3600" dirty="0"/>
              <a:t>there are no wrong answers! </a:t>
            </a:r>
          </a:p>
          <a:p>
            <a:endParaRPr lang="en-US" dirty="0"/>
          </a:p>
        </p:txBody>
      </p:sp>
    </p:spTree>
    <p:extLst>
      <p:ext uri="{BB962C8B-B14F-4D97-AF65-F5344CB8AC3E}">
        <p14:creationId xmlns:p14="http://schemas.microsoft.com/office/powerpoint/2010/main" val="76710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Keep in mind:</a:t>
            </a:r>
            <a:r>
              <a:rPr lang="en-US" dirty="0"/>
              <a:t/>
            </a:r>
            <a:br>
              <a:rPr lang="en-US" dirty="0"/>
            </a:br>
            <a:endParaRPr lang="en-US" dirty="0"/>
          </a:p>
        </p:txBody>
      </p:sp>
      <p:sp>
        <p:nvSpPr>
          <p:cNvPr id="3" name="Content Placeholder 2"/>
          <p:cNvSpPr>
            <a:spLocks noGrp="1"/>
          </p:cNvSpPr>
          <p:nvPr>
            <p:ph idx="1"/>
          </p:nvPr>
        </p:nvSpPr>
        <p:spPr>
          <a:xfrm>
            <a:off x="1097280" y="1874015"/>
            <a:ext cx="10058400" cy="4023360"/>
          </a:xfrm>
        </p:spPr>
        <p:txBody>
          <a:bodyPr>
            <a:normAutofit/>
          </a:bodyPr>
          <a:lstStyle/>
          <a:p>
            <a:pPr lvl="0"/>
            <a:r>
              <a:rPr lang="en-US" b="1" dirty="0" smtClean="0"/>
              <a:t>Your </a:t>
            </a:r>
            <a:r>
              <a:rPr lang="en-US" b="1" dirty="0"/>
              <a:t>body? You’re the boss.</a:t>
            </a:r>
            <a:r>
              <a:rPr lang="en-US" dirty="0"/>
              <a:t> If you don’t want a particular exam or test, or you want them to stop something they’ve already started, it’s OK to say stop.</a:t>
            </a:r>
          </a:p>
          <a:p>
            <a:pPr lvl="0"/>
            <a:r>
              <a:rPr lang="en-US" b="1" dirty="0"/>
              <a:t>Ask why. </a:t>
            </a:r>
            <a:r>
              <a:rPr lang="en-US" dirty="0"/>
              <a:t>You’re allowed to ask your doctor or nurse why they want to do whatever exam, test, or procedure they say you need. You have a right to know, and to feel safe about what they’re doing. This idea is called “informed consent.” Plus, health care professionals are usually happy to educate you about your body.</a:t>
            </a:r>
          </a:p>
          <a:p>
            <a:pPr lvl="0"/>
            <a:r>
              <a:rPr lang="en-US" b="1" dirty="0"/>
              <a:t>You can change doctors.</a:t>
            </a:r>
            <a:r>
              <a:rPr lang="en-US" dirty="0"/>
              <a:t> Didn’t feel safe with the doctor or nurse you visited? Find out if there’s someone else in your area you can go to for your health care. It’s good to find someone you can trust — and it’s OK if it takes a few tries.</a:t>
            </a:r>
          </a:p>
          <a:p>
            <a:r>
              <a:rPr lang="en-US" dirty="0"/>
              <a:t>If anything happens during your appointment that doesn’t feel right or makes you feel unsafe, let and adult you trust know about it.</a:t>
            </a:r>
          </a:p>
          <a:p>
            <a:endParaRPr lang="en-US" dirty="0"/>
          </a:p>
        </p:txBody>
      </p:sp>
    </p:spTree>
    <p:extLst>
      <p:ext uri="{BB962C8B-B14F-4D97-AF65-F5344CB8AC3E}">
        <p14:creationId xmlns:p14="http://schemas.microsoft.com/office/powerpoint/2010/main" val="307343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Resources</a:t>
            </a:r>
            <a:endParaRPr lang="en-US" dirty="0"/>
          </a:p>
        </p:txBody>
      </p:sp>
      <p:sp>
        <p:nvSpPr>
          <p:cNvPr id="3" name="Content Placeholder 2"/>
          <p:cNvSpPr>
            <a:spLocks noGrp="1"/>
          </p:cNvSpPr>
          <p:nvPr>
            <p:ph idx="1"/>
          </p:nvPr>
        </p:nvSpPr>
        <p:spPr/>
        <p:txBody>
          <a:bodyPr/>
          <a:lstStyle/>
          <a:p>
            <a:r>
              <a:rPr lang="en-US" dirty="0" smtClean="0"/>
              <a:t>Washoe County Health District: Teen Health Mall/Clinic 775-328-2470</a:t>
            </a:r>
          </a:p>
          <a:p>
            <a:r>
              <a:rPr lang="en-US" dirty="0" smtClean="0"/>
              <a:t>Northern Nevada HOPES 775-786-4673</a:t>
            </a:r>
          </a:p>
          <a:p>
            <a:r>
              <a:rPr lang="en-US" dirty="0" smtClean="0"/>
              <a:t>Planned Parenthood of Northern Nevada 775-688-5555</a:t>
            </a:r>
          </a:p>
          <a:p>
            <a:r>
              <a:rPr lang="en-US" dirty="0" smtClean="0"/>
              <a:t>Crisis Call Center: text “listen” to 839863</a:t>
            </a:r>
          </a:p>
          <a:p>
            <a:r>
              <a:rPr lang="en-US" dirty="0" smtClean="0"/>
              <a:t>Suicide Prevention Lifeline 1-800-273-8255</a:t>
            </a:r>
          </a:p>
          <a:p>
            <a:r>
              <a:rPr lang="en-US" dirty="0" smtClean="0"/>
              <a:t>LGBTQ+ </a:t>
            </a:r>
            <a:r>
              <a:rPr lang="en-US" dirty="0"/>
              <a:t>Friendly </a:t>
            </a:r>
            <a:r>
              <a:rPr lang="en-US" dirty="0" smtClean="0"/>
              <a:t>Services: </a:t>
            </a:r>
            <a:r>
              <a:rPr lang="en-US" dirty="0"/>
              <a:t>https://www.nnhopes.org/patients/services/lgbtq/</a:t>
            </a:r>
            <a:endParaRPr lang="en-US" dirty="0" smtClean="0"/>
          </a:p>
          <a:p>
            <a:endParaRPr lang="en-US" dirty="0" smtClean="0"/>
          </a:p>
        </p:txBody>
      </p:sp>
    </p:spTree>
    <p:extLst>
      <p:ext uri="{BB962C8B-B14F-4D97-AF65-F5344CB8AC3E}">
        <p14:creationId xmlns:p14="http://schemas.microsoft.com/office/powerpoint/2010/main" val="97609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Male Anatomy </a:t>
            </a:r>
            <a:endParaRPr lang="en-US" dirty="0"/>
          </a:p>
        </p:txBody>
      </p:sp>
      <p:pic>
        <p:nvPicPr>
          <p:cNvPr id="4" name="Content Placeholder 3" descr="Rolls Film Clipart Clip art of Film Clipart #5762 — Clipartwork">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116464" y="1847927"/>
            <a:ext cx="4019397" cy="4019397"/>
          </a:xfrm>
        </p:spPr>
      </p:pic>
    </p:spTree>
    <p:extLst>
      <p:ext uri="{BB962C8B-B14F-4D97-AF65-F5344CB8AC3E}">
        <p14:creationId xmlns:p14="http://schemas.microsoft.com/office/powerpoint/2010/main" val="320563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 Penis"/>
          <p:cNvPicPr>
            <a:picLocks noChangeAspect="1"/>
          </p:cNvPicPr>
          <p:nvPr/>
        </p:nvPicPr>
        <p:blipFill>
          <a:blip r:embed="rId2">
            <a:extLst>
              <a:ext uri="{BEBA8EAE-BF5A-486C-A8C5-ECC9F3942E4B}">
                <a14:imgProps xmlns:a14="http://schemas.microsoft.com/office/drawing/2010/main">
                  <a14:imgLayer r:embed="rId3">
                    <a14:imgEffect>
                      <a14:backgroundRemoval t="6250" b="100000" l="157" r="96693"/>
                    </a14:imgEffect>
                  </a14:imgLayer>
                </a14:imgProps>
              </a:ext>
            </a:extLst>
          </a:blip>
          <a:stretch>
            <a:fillRect/>
          </a:stretch>
        </p:blipFill>
        <p:spPr>
          <a:xfrm>
            <a:off x="3041897" y="497486"/>
            <a:ext cx="6376736" cy="5702969"/>
          </a:xfrm>
          <a:prstGeom prst="rect">
            <a:avLst/>
          </a:prstGeom>
        </p:spPr>
      </p:pic>
      <p:sp>
        <p:nvSpPr>
          <p:cNvPr id="8" name="TextBox 7"/>
          <p:cNvSpPr txBox="1"/>
          <p:nvPr/>
        </p:nvSpPr>
        <p:spPr>
          <a:xfrm>
            <a:off x="1552073" y="4610464"/>
            <a:ext cx="1491916" cy="372979"/>
          </a:xfrm>
          <a:prstGeom prst="rect">
            <a:avLst/>
          </a:prstGeom>
          <a:noFill/>
        </p:spPr>
        <p:txBody>
          <a:bodyPr wrap="square" rtlCol="0">
            <a:spAutoFit/>
          </a:bodyPr>
          <a:lstStyle/>
          <a:p>
            <a:r>
              <a:rPr lang="en-US" dirty="0" smtClean="0"/>
              <a:t>penis</a:t>
            </a:r>
          </a:p>
        </p:txBody>
      </p:sp>
      <p:sp>
        <p:nvSpPr>
          <p:cNvPr id="9" name="TextBox 8"/>
          <p:cNvSpPr txBox="1"/>
          <p:nvPr/>
        </p:nvSpPr>
        <p:spPr>
          <a:xfrm>
            <a:off x="1792705" y="3429000"/>
            <a:ext cx="1010653" cy="369332"/>
          </a:xfrm>
          <a:prstGeom prst="rect">
            <a:avLst/>
          </a:prstGeom>
          <a:noFill/>
        </p:spPr>
        <p:txBody>
          <a:bodyPr wrap="square" rtlCol="0">
            <a:spAutoFit/>
          </a:bodyPr>
          <a:lstStyle/>
          <a:p>
            <a:r>
              <a:rPr lang="en-US" dirty="0" smtClean="0"/>
              <a:t>urethra</a:t>
            </a:r>
          </a:p>
        </p:txBody>
      </p:sp>
      <p:sp>
        <p:nvSpPr>
          <p:cNvPr id="10" name="TextBox 9"/>
          <p:cNvSpPr txBox="1"/>
          <p:nvPr/>
        </p:nvSpPr>
        <p:spPr>
          <a:xfrm>
            <a:off x="1467853" y="2478505"/>
            <a:ext cx="1696452" cy="369332"/>
          </a:xfrm>
          <a:prstGeom prst="rect">
            <a:avLst/>
          </a:prstGeom>
          <a:noFill/>
        </p:spPr>
        <p:txBody>
          <a:bodyPr wrap="square" rtlCol="0">
            <a:spAutoFit/>
          </a:bodyPr>
          <a:lstStyle/>
          <a:p>
            <a:r>
              <a:rPr lang="en-US" dirty="0" smtClean="0"/>
              <a:t>vas deferens</a:t>
            </a:r>
          </a:p>
        </p:txBody>
      </p:sp>
      <p:sp>
        <p:nvSpPr>
          <p:cNvPr id="11" name="TextBox 10"/>
          <p:cNvSpPr txBox="1"/>
          <p:nvPr/>
        </p:nvSpPr>
        <p:spPr>
          <a:xfrm>
            <a:off x="4800600" y="1046747"/>
            <a:ext cx="1179095" cy="369332"/>
          </a:xfrm>
          <a:prstGeom prst="rect">
            <a:avLst/>
          </a:prstGeom>
          <a:noFill/>
        </p:spPr>
        <p:txBody>
          <a:bodyPr wrap="square" rtlCol="0">
            <a:spAutoFit/>
          </a:bodyPr>
          <a:lstStyle/>
          <a:p>
            <a:r>
              <a:rPr lang="en-US" dirty="0" smtClean="0"/>
              <a:t>bladder</a:t>
            </a:r>
          </a:p>
        </p:txBody>
      </p:sp>
      <p:sp>
        <p:nvSpPr>
          <p:cNvPr id="12" name="TextBox 11"/>
          <p:cNvSpPr txBox="1"/>
          <p:nvPr/>
        </p:nvSpPr>
        <p:spPr>
          <a:xfrm>
            <a:off x="9456821" y="2153653"/>
            <a:ext cx="1804737" cy="369332"/>
          </a:xfrm>
          <a:prstGeom prst="rect">
            <a:avLst/>
          </a:prstGeom>
          <a:noFill/>
        </p:spPr>
        <p:txBody>
          <a:bodyPr wrap="square" rtlCol="0">
            <a:spAutoFit/>
          </a:bodyPr>
          <a:lstStyle/>
          <a:p>
            <a:r>
              <a:rPr lang="en-US" dirty="0" smtClean="0"/>
              <a:t>seminal vesicle</a:t>
            </a:r>
          </a:p>
        </p:txBody>
      </p:sp>
      <p:sp>
        <p:nvSpPr>
          <p:cNvPr id="13" name="TextBox 12"/>
          <p:cNvSpPr txBox="1"/>
          <p:nvPr/>
        </p:nvSpPr>
        <p:spPr>
          <a:xfrm>
            <a:off x="9661358" y="3164305"/>
            <a:ext cx="1864895" cy="369332"/>
          </a:xfrm>
          <a:prstGeom prst="rect">
            <a:avLst/>
          </a:prstGeom>
          <a:noFill/>
        </p:spPr>
        <p:txBody>
          <a:bodyPr wrap="square" rtlCol="0">
            <a:spAutoFit/>
          </a:bodyPr>
          <a:lstStyle/>
          <a:p>
            <a:r>
              <a:rPr lang="en-US" dirty="0" smtClean="0"/>
              <a:t>prostate gland</a:t>
            </a:r>
          </a:p>
        </p:txBody>
      </p:sp>
      <p:sp>
        <p:nvSpPr>
          <p:cNvPr id="14" name="TextBox 13"/>
          <p:cNvSpPr txBox="1"/>
          <p:nvPr/>
        </p:nvSpPr>
        <p:spPr>
          <a:xfrm>
            <a:off x="8939463" y="4162926"/>
            <a:ext cx="1888958" cy="369332"/>
          </a:xfrm>
          <a:prstGeom prst="rect">
            <a:avLst/>
          </a:prstGeom>
          <a:noFill/>
        </p:spPr>
        <p:txBody>
          <a:bodyPr wrap="square" rtlCol="0">
            <a:spAutoFit/>
          </a:bodyPr>
          <a:lstStyle/>
          <a:p>
            <a:r>
              <a:rPr lang="en-US" dirty="0" smtClean="0"/>
              <a:t>Cowper's gland</a:t>
            </a:r>
          </a:p>
        </p:txBody>
      </p:sp>
      <p:sp>
        <p:nvSpPr>
          <p:cNvPr id="15" name="TextBox 14"/>
          <p:cNvSpPr txBox="1"/>
          <p:nvPr/>
        </p:nvSpPr>
        <p:spPr>
          <a:xfrm>
            <a:off x="5630779" y="5317958"/>
            <a:ext cx="2141621" cy="369332"/>
          </a:xfrm>
          <a:prstGeom prst="rect">
            <a:avLst/>
          </a:prstGeom>
          <a:noFill/>
        </p:spPr>
        <p:txBody>
          <a:bodyPr wrap="square" rtlCol="0">
            <a:spAutoFit/>
          </a:bodyPr>
          <a:lstStyle/>
          <a:p>
            <a:r>
              <a:rPr lang="en-US" dirty="0" smtClean="0"/>
              <a:t>testicle</a:t>
            </a:r>
          </a:p>
        </p:txBody>
      </p:sp>
      <p:sp>
        <p:nvSpPr>
          <p:cNvPr id="16" name="TextBox 15"/>
          <p:cNvSpPr txBox="1"/>
          <p:nvPr/>
        </p:nvSpPr>
        <p:spPr>
          <a:xfrm>
            <a:off x="5205663" y="6223971"/>
            <a:ext cx="1780674" cy="369332"/>
          </a:xfrm>
          <a:prstGeom prst="rect">
            <a:avLst/>
          </a:prstGeom>
          <a:noFill/>
        </p:spPr>
        <p:txBody>
          <a:bodyPr wrap="square" rtlCol="0">
            <a:spAutoFit/>
          </a:bodyPr>
          <a:lstStyle/>
          <a:p>
            <a:r>
              <a:rPr lang="en-US" dirty="0" smtClean="0"/>
              <a:t>scrotum</a:t>
            </a:r>
            <a:endParaRPr lang="en-US" dirty="0"/>
          </a:p>
        </p:txBody>
      </p:sp>
      <p:sp>
        <p:nvSpPr>
          <p:cNvPr id="17" name="TextBox 16"/>
          <p:cNvSpPr txBox="1"/>
          <p:nvPr/>
        </p:nvSpPr>
        <p:spPr>
          <a:xfrm>
            <a:off x="3130564" y="6223971"/>
            <a:ext cx="1431758" cy="369332"/>
          </a:xfrm>
          <a:prstGeom prst="rect">
            <a:avLst/>
          </a:prstGeom>
          <a:noFill/>
        </p:spPr>
        <p:txBody>
          <a:bodyPr wrap="square" rtlCol="0">
            <a:spAutoFit/>
          </a:bodyPr>
          <a:lstStyle/>
          <a:p>
            <a:r>
              <a:rPr lang="en-US" dirty="0" smtClean="0"/>
              <a:t>epididymis</a:t>
            </a:r>
            <a:endParaRPr lang="en-US" dirty="0"/>
          </a:p>
        </p:txBody>
      </p:sp>
      <p:cxnSp>
        <p:nvCxnSpPr>
          <p:cNvPr id="19" name="Straight Arrow Connector 18"/>
          <p:cNvCxnSpPr/>
          <p:nvPr/>
        </p:nvCxnSpPr>
        <p:spPr>
          <a:xfrm>
            <a:off x="2803358" y="2673626"/>
            <a:ext cx="1043085" cy="29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96339" y="1311965"/>
            <a:ext cx="29818" cy="116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1"/>
          </p:cNvCxnSpPr>
          <p:nvPr/>
        </p:nvCxnSpPr>
        <p:spPr>
          <a:xfrm flipH="1">
            <a:off x="6701589" y="2338319"/>
            <a:ext cx="2755232" cy="57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1"/>
          </p:cNvCxnSpPr>
          <p:nvPr/>
        </p:nvCxnSpPr>
        <p:spPr>
          <a:xfrm flipH="1" flipV="1">
            <a:off x="6096000" y="3172417"/>
            <a:ext cx="3565358" cy="17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p:cNvCxnSpPr>
          <p:nvPr/>
        </p:nvCxnSpPr>
        <p:spPr>
          <a:xfrm flipH="1" flipV="1">
            <a:off x="6096000" y="3798332"/>
            <a:ext cx="2843463" cy="549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1"/>
          </p:cNvCxnSpPr>
          <p:nvPr/>
        </p:nvCxnSpPr>
        <p:spPr>
          <a:xfrm flipH="1">
            <a:off x="4711148" y="5502624"/>
            <a:ext cx="919631" cy="13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1"/>
          </p:cNvCxnSpPr>
          <p:nvPr/>
        </p:nvCxnSpPr>
        <p:spPr>
          <a:xfrm flipH="1" flipV="1">
            <a:off x="4979504" y="6101326"/>
            <a:ext cx="226159" cy="307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0"/>
          </p:cNvCxnSpPr>
          <p:nvPr/>
        </p:nvCxnSpPr>
        <p:spPr>
          <a:xfrm flipV="1">
            <a:off x="3846443" y="4879583"/>
            <a:ext cx="864705" cy="1344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176670" y="4828856"/>
            <a:ext cx="750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633870" y="3606847"/>
            <a:ext cx="1093304" cy="709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6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Female Anatomy</a:t>
            </a:r>
            <a:endParaRPr lang="en-US" dirty="0"/>
          </a:p>
        </p:txBody>
      </p:sp>
      <p:pic>
        <p:nvPicPr>
          <p:cNvPr id="8" name="Content Placeholder 7" descr="Englishcanbefun's Weblog | Cinema: types of films">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75443" y="2464892"/>
            <a:ext cx="5639067" cy="2572824"/>
          </a:xfrm>
        </p:spPr>
      </p:pic>
    </p:spTree>
    <p:extLst>
      <p:ext uri="{BB962C8B-B14F-4D97-AF65-F5344CB8AC3E}">
        <p14:creationId xmlns:p14="http://schemas.microsoft.com/office/powerpoint/2010/main" val="3321440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851" y="72154"/>
            <a:ext cx="7143750" cy="628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563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806" b="98472" l="3125" r="97500"/>
                    </a14:imgEffect>
                  </a14:imgLayer>
                </a14:imgProps>
              </a:ext>
            </a:extLst>
          </a:blip>
          <a:stretch>
            <a:fillRect/>
          </a:stretch>
        </p:blipFill>
        <p:spPr>
          <a:xfrm>
            <a:off x="658541" y="346074"/>
            <a:ext cx="10675503" cy="5607050"/>
          </a:xfrm>
          <a:prstGeom prst="rect">
            <a:avLst/>
          </a:prstGeom>
        </p:spPr>
      </p:pic>
      <p:sp>
        <p:nvSpPr>
          <p:cNvPr id="3" name="TextBox 2"/>
          <p:cNvSpPr txBox="1"/>
          <p:nvPr/>
        </p:nvSpPr>
        <p:spPr>
          <a:xfrm>
            <a:off x="8222317" y="3149599"/>
            <a:ext cx="1813506" cy="523220"/>
          </a:xfrm>
          <a:prstGeom prst="rect">
            <a:avLst/>
          </a:prstGeom>
          <a:noFill/>
        </p:spPr>
        <p:txBody>
          <a:bodyPr wrap="square" rtlCol="0">
            <a:spAutoFit/>
          </a:bodyPr>
          <a:lstStyle/>
          <a:p>
            <a:r>
              <a:rPr lang="en-US" sz="2800" dirty="0" smtClean="0"/>
              <a:t>Uterus</a:t>
            </a:r>
          </a:p>
        </p:txBody>
      </p:sp>
      <p:sp>
        <p:nvSpPr>
          <p:cNvPr id="4" name="TextBox 3"/>
          <p:cNvSpPr txBox="1"/>
          <p:nvPr/>
        </p:nvSpPr>
        <p:spPr>
          <a:xfrm>
            <a:off x="8205493" y="4628445"/>
            <a:ext cx="2067396" cy="523220"/>
          </a:xfrm>
          <a:prstGeom prst="rect">
            <a:avLst/>
          </a:prstGeom>
          <a:noFill/>
        </p:spPr>
        <p:txBody>
          <a:bodyPr wrap="square" rtlCol="0">
            <a:spAutoFit/>
          </a:bodyPr>
          <a:lstStyle/>
          <a:p>
            <a:r>
              <a:rPr lang="en-US" sz="2800" dirty="0" smtClean="0"/>
              <a:t>cervix</a:t>
            </a:r>
            <a:endParaRPr lang="en-US" sz="2800" dirty="0"/>
          </a:p>
        </p:txBody>
      </p:sp>
      <p:sp>
        <p:nvSpPr>
          <p:cNvPr id="5" name="TextBox 4"/>
          <p:cNvSpPr txBox="1"/>
          <p:nvPr/>
        </p:nvSpPr>
        <p:spPr>
          <a:xfrm>
            <a:off x="3015154" y="5441244"/>
            <a:ext cx="2369647" cy="523220"/>
          </a:xfrm>
          <a:prstGeom prst="rect">
            <a:avLst/>
          </a:prstGeom>
          <a:noFill/>
        </p:spPr>
        <p:txBody>
          <a:bodyPr wrap="square" rtlCol="0">
            <a:spAutoFit/>
          </a:bodyPr>
          <a:lstStyle/>
          <a:p>
            <a:r>
              <a:rPr lang="en-US" sz="2800" dirty="0" smtClean="0"/>
              <a:t>vagina</a:t>
            </a:r>
            <a:endParaRPr lang="en-US" sz="2800" dirty="0"/>
          </a:p>
        </p:txBody>
      </p:sp>
      <p:sp>
        <p:nvSpPr>
          <p:cNvPr id="6" name="TextBox 5"/>
          <p:cNvSpPr txBox="1"/>
          <p:nvPr/>
        </p:nvSpPr>
        <p:spPr>
          <a:xfrm>
            <a:off x="2261638" y="3149599"/>
            <a:ext cx="1474984" cy="523220"/>
          </a:xfrm>
          <a:prstGeom prst="rect">
            <a:avLst/>
          </a:prstGeom>
          <a:noFill/>
        </p:spPr>
        <p:txBody>
          <a:bodyPr wrap="square" rtlCol="0">
            <a:spAutoFit/>
          </a:bodyPr>
          <a:lstStyle/>
          <a:p>
            <a:r>
              <a:rPr lang="en-US" sz="2800" dirty="0" smtClean="0"/>
              <a:t>ovary</a:t>
            </a:r>
            <a:endParaRPr lang="en-US" sz="2800" dirty="0"/>
          </a:p>
        </p:txBody>
      </p:sp>
      <p:sp>
        <p:nvSpPr>
          <p:cNvPr id="7" name="TextBox 6"/>
          <p:cNvSpPr txBox="1"/>
          <p:nvPr/>
        </p:nvSpPr>
        <p:spPr>
          <a:xfrm>
            <a:off x="2721644" y="334734"/>
            <a:ext cx="2663157" cy="523220"/>
          </a:xfrm>
          <a:prstGeom prst="rect">
            <a:avLst/>
          </a:prstGeom>
          <a:noFill/>
        </p:spPr>
        <p:txBody>
          <a:bodyPr wrap="square" rtlCol="0">
            <a:spAutoFit/>
          </a:bodyPr>
          <a:lstStyle/>
          <a:p>
            <a:r>
              <a:rPr lang="en-US" sz="2800" dirty="0" smtClean="0"/>
              <a:t>Fallopian tube</a:t>
            </a:r>
            <a:endParaRPr lang="en-US" sz="2800" dirty="0"/>
          </a:p>
        </p:txBody>
      </p:sp>
      <p:cxnSp>
        <p:nvCxnSpPr>
          <p:cNvPr id="9" name="Straight Arrow Connector 8"/>
          <p:cNvCxnSpPr>
            <a:stCxn id="7" idx="2"/>
          </p:cNvCxnSpPr>
          <p:nvPr/>
        </p:nvCxnSpPr>
        <p:spPr>
          <a:xfrm flipH="1">
            <a:off x="3160889" y="857954"/>
            <a:ext cx="892334" cy="8128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48089" y="2626379"/>
            <a:ext cx="293511" cy="645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1"/>
          </p:cNvCxnSpPr>
          <p:nvPr/>
        </p:nvCxnSpPr>
        <p:spPr>
          <a:xfrm flipH="1" flipV="1">
            <a:off x="7495822" y="3272088"/>
            <a:ext cx="726495" cy="1391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23378" y="4890055"/>
            <a:ext cx="1782116" cy="2061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199977" y="5610578"/>
            <a:ext cx="1026779" cy="922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57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204" y="291946"/>
            <a:ext cx="8959066" cy="6074414"/>
          </a:xfrm>
          <a:prstGeom prst="rect">
            <a:avLst/>
          </a:prstGeom>
        </p:spPr>
      </p:pic>
    </p:spTree>
    <p:extLst>
      <p:ext uri="{BB962C8B-B14F-4D97-AF65-F5344CB8AC3E}">
        <p14:creationId xmlns:p14="http://schemas.microsoft.com/office/powerpoint/2010/main" val="259842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2875" b="90000" l="3750" r="98375">
                        <a14:foregroundMark x1="45125" y1="9125" x2="46000" y2="2875"/>
                        <a14:foregroundMark x1="92500" y1="41125" x2="92875" y2="43625"/>
                        <a14:foregroundMark x1="94875" y1="46125" x2="96625" y2="45625"/>
                        <a14:foregroundMark x1="8625" y1="48875" x2="3750" y2="49125"/>
                      </a14:backgroundRemoval>
                    </a14:imgEffect>
                  </a14:imgLayer>
                </a14:imgProps>
              </a:ext>
            </a:extLst>
          </a:blip>
          <a:stretch>
            <a:fillRect/>
          </a:stretch>
        </p:blipFill>
        <p:spPr>
          <a:xfrm>
            <a:off x="2743599" y="-260878"/>
            <a:ext cx="6983896" cy="6983896"/>
          </a:xfrm>
          <a:prstGeom prst="ellipse">
            <a:avLst/>
          </a:prstGeom>
          <a:ln>
            <a:noFill/>
          </a:ln>
          <a:effectLst>
            <a:softEdge rad="112500"/>
          </a:effectLst>
        </p:spPr>
      </p:pic>
      <p:sp>
        <p:nvSpPr>
          <p:cNvPr id="3" name="TextBox 2"/>
          <p:cNvSpPr txBox="1"/>
          <p:nvPr/>
        </p:nvSpPr>
        <p:spPr>
          <a:xfrm>
            <a:off x="8416887" y="594911"/>
            <a:ext cx="3051672" cy="1200329"/>
          </a:xfrm>
          <a:prstGeom prst="rect">
            <a:avLst/>
          </a:prstGeom>
          <a:noFill/>
        </p:spPr>
        <p:txBody>
          <a:bodyPr wrap="square" rtlCol="0">
            <a:spAutoFit/>
          </a:bodyPr>
          <a:lstStyle/>
          <a:p>
            <a:r>
              <a:rPr lang="en-US" dirty="0" smtClean="0"/>
              <a:t>Stage 1 (1-7 days)</a:t>
            </a:r>
          </a:p>
          <a:p>
            <a:r>
              <a:rPr lang="en-US" dirty="0" smtClean="0"/>
              <a:t>Lining flows out of the uterus through the vagina. This is menstruation, or the period.</a:t>
            </a:r>
            <a:endParaRPr lang="en-US" dirty="0"/>
          </a:p>
        </p:txBody>
      </p:sp>
      <p:sp>
        <p:nvSpPr>
          <p:cNvPr id="4" name="TextBox 3"/>
          <p:cNvSpPr txBox="1"/>
          <p:nvPr/>
        </p:nvSpPr>
        <p:spPr>
          <a:xfrm>
            <a:off x="9011798" y="3933022"/>
            <a:ext cx="2456761" cy="1200329"/>
          </a:xfrm>
          <a:prstGeom prst="rect">
            <a:avLst/>
          </a:prstGeom>
          <a:noFill/>
        </p:spPr>
        <p:txBody>
          <a:bodyPr wrap="square" rtlCol="0">
            <a:spAutoFit/>
          </a:bodyPr>
          <a:lstStyle/>
          <a:p>
            <a:r>
              <a:rPr lang="en-US" dirty="0" smtClean="0"/>
              <a:t>Stage 2 (6-12 days) </a:t>
            </a:r>
          </a:p>
          <a:p>
            <a:r>
              <a:rPr lang="en-US" dirty="0" smtClean="0"/>
              <a:t>Egg matures in the ovary and uterus lining gets thicker.</a:t>
            </a:r>
            <a:endParaRPr lang="en-US" dirty="0"/>
          </a:p>
        </p:txBody>
      </p:sp>
      <p:sp>
        <p:nvSpPr>
          <p:cNvPr id="5" name="TextBox 4"/>
          <p:cNvSpPr txBox="1"/>
          <p:nvPr/>
        </p:nvSpPr>
        <p:spPr>
          <a:xfrm>
            <a:off x="1575412" y="4990641"/>
            <a:ext cx="3128790" cy="1200329"/>
          </a:xfrm>
          <a:prstGeom prst="rect">
            <a:avLst/>
          </a:prstGeom>
          <a:noFill/>
        </p:spPr>
        <p:txBody>
          <a:bodyPr wrap="square" rtlCol="0">
            <a:spAutoFit/>
          </a:bodyPr>
          <a:lstStyle/>
          <a:p>
            <a:r>
              <a:rPr lang="en-US" dirty="0" smtClean="0"/>
              <a:t>Stage 3 (about 14 days before next period)</a:t>
            </a:r>
          </a:p>
          <a:p>
            <a:r>
              <a:rPr lang="en-US" dirty="0" smtClean="0"/>
              <a:t>Egg is released from ovary and moves into fallopian tube.</a:t>
            </a:r>
            <a:endParaRPr lang="en-US" dirty="0"/>
          </a:p>
        </p:txBody>
      </p:sp>
      <p:sp>
        <p:nvSpPr>
          <p:cNvPr id="6" name="TextBox 5"/>
          <p:cNvSpPr txBox="1"/>
          <p:nvPr/>
        </p:nvSpPr>
        <p:spPr>
          <a:xfrm>
            <a:off x="1200839" y="837282"/>
            <a:ext cx="2853368" cy="1477328"/>
          </a:xfrm>
          <a:prstGeom prst="rect">
            <a:avLst/>
          </a:prstGeom>
          <a:noFill/>
        </p:spPr>
        <p:txBody>
          <a:bodyPr wrap="square" rtlCol="0">
            <a:spAutoFit/>
          </a:bodyPr>
          <a:lstStyle/>
          <a:p>
            <a:r>
              <a:rPr lang="en-US" dirty="0" smtClean="0"/>
              <a:t>Stage 4 (about 14 days)</a:t>
            </a:r>
          </a:p>
          <a:p>
            <a:r>
              <a:rPr lang="en-US" dirty="0" smtClean="0"/>
              <a:t>Egg travels to uterus. If it’s not fertilized, it leaves the body with the next period.</a:t>
            </a:r>
          </a:p>
          <a:p>
            <a:endParaRPr lang="en-US" dirty="0"/>
          </a:p>
        </p:txBody>
      </p:sp>
    </p:spTree>
    <p:extLst>
      <p:ext uri="{BB962C8B-B14F-4D97-AF65-F5344CB8AC3E}">
        <p14:creationId xmlns:p14="http://schemas.microsoft.com/office/powerpoint/2010/main" val="10338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Pregnancy and Reproduction Explained</a:t>
            </a:r>
            <a:endParaRPr lang="en-US" sz="5400" dirty="0"/>
          </a:p>
        </p:txBody>
      </p:sp>
      <p:pic>
        <p:nvPicPr>
          <p:cNvPr id="4" name="Content Placeholder 3" descr="Icones Play, images Play png et ico (page 9)">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3462" y="2338015"/>
            <a:ext cx="2585076" cy="2585076"/>
          </a:xfrm>
        </p:spPr>
      </p:pic>
    </p:spTree>
    <p:extLst>
      <p:ext uri="{BB962C8B-B14F-4D97-AF65-F5344CB8AC3E}">
        <p14:creationId xmlns:p14="http://schemas.microsoft.com/office/powerpoint/2010/main" val="1959210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8958</TotalTime>
  <Words>851</Words>
  <Application>Microsoft Office PowerPoint</Application>
  <PresentationFormat>Widescreen</PresentationFormat>
  <Paragraphs>81</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Retrospect</vt:lpstr>
      <vt:lpstr>Reproductive System and Health</vt:lpstr>
      <vt:lpstr>Biological Male Anatomy </vt:lpstr>
      <vt:lpstr>PowerPoint Presentation</vt:lpstr>
      <vt:lpstr>Biological Female Anatomy</vt:lpstr>
      <vt:lpstr>PowerPoint Presentation</vt:lpstr>
      <vt:lpstr>PowerPoint Presentation</vt:lpstr>
      <vt:lpstr>PowerPoint Presentation</vt:lpstr>
      <vt:lpstr>PowerPoint Presentation</vt:lpstr>
      <vt:lpstr>Pregnancy and Reproduction Explained</vt:lpstr>
      <vt:lpstr>WCSD Definition of Abstinence </vt:lpstr>
      <vt:lpstr>Early Pregnancy Symptoms</vt:lpstr>
      <vt:lpstr>How Can I Reduce my Sexual Health Risk?</vt:lpstr>
      <vt:lpstr>Talk to a trusted adult</vt:lpstr>
      <vt:lpstr>      Going to see a medical  health care provider </vt:lpstr>
      <vt:lpstr>Things to talk about with your doctor</vt:lpstr>
      <vt:lpstr>Things to remember…</vt:lpstr>
      <vt:lpstr>Keep in mind: </vt:lpstr>
      <vt:lpstr>Local Resources</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Proctor, Rochelle</dc:creator>
  <cp:lastModifiedBy>Proctor, Rochelle</cp:lastModifiedBy>
  <cp:revision>47</cp:revision>
  <cp:lastPrinted>2019-10-28T21:18:59Z</cp:lastPrinted>
  <dcterms:created xsi:type="dcterms:W3CDTF">2019-10-23T20:46:28Z</dcterms:created>
  <dcterms:modified xsi:type="dcterms:W3CDTF">2020-05-01T16:23:12Z</dcterms:modified>
</cp:coreProperties>
</file>